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30"/>
  </p:notesMasterIdLst>
  <p:handoutMasterIdLst>
    <p:handoutMasterId r:id="rId31"/>
  </p:handoutMasterIdLst>
  <p:sldIdLst>
    <p:sldId id="351" r:id="rId12"/>
    <p:sldId id="432" r:id="rId13"/>
    <p:sldId id="433" r:id="rId14"/>
    <p:sldId id="435" r:id="rId15"/>
    <p:sldId id="437" r:id="rId16"/>
    <p:sldId id="438" r:id="rId17"/>
    <p:sldId id="439" r:id="rId18"/>
    <p:sldId id="440" r:id="rId19"/>
    <p:sldId id="436" r:id="rId20"/>
    <p:sldId id="442" r:id="rId21"/>
    <p:sldId id="443" r:id="rId22"/>
    <p:sldId id="444" r:id="rId23"/>
    <p:sldId id="446" r:id="rId24"/>
    <p:sldId id="445" r:id="rId25"/>
    <p:sldId id="447" r:id="rId26"/>
    <p:sldId id="449" r:id="rId27"/>
    <p:sldId id="448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A8B"/>
    <a:srgbClr val="0D1F2C"/>
    <a:srgbClr val="343433"/>
    <a:srgbClr val="CCCDD1"/>
    <a:srgbClr val="FFFFFF"/>
    <a:srgbClr val="E7E8EA"/>
    <a:srgbClr val="D2D0CE"/>
    <a:srgbClr val="9B9A9A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-9-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2 entities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46658-E70D-4930-A65D-8C175044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996" y="2201388"/>
            <a:ext cx="4667250" cy="2924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E6364A-1C6A-4FA0-AB42-598E8A8BB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15" y="2135349"/>
            <a:ext cx="38100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560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Repository classes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DF4E3-ADD4-44C2-948D-EE3434C7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2" y="2067605"/>
            <a:ext cx="4829175" cy="1285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6DDDB-02C0-4A23-8BD7-B393E787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49" y="3663476"/>
            <a:ext cx="52959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67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a Exception class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716CB-3DA6-4DAE-A32E-D6BCD321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2" y="2395537"/>
            <a:ext cx="49053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12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the controllers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25DD6-C868-4435-88C9-3D169398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172" y="1757609"/>
            <a:ext cx="5799655" cy="46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51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the second controller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37662C-3C1F-49F3-9EEF-57D1A1C9C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83" y="1757609"/>
            <a:ext cx="7160564" cy="46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43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Done.</a:t>
            </a:r>
            <a:endParaRPr lang="en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C9596-CCBA-4D2A-A288-FF3937CD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15" y="1271587"/>
            <a:ext cx="29813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20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Finishing touch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A4815-35E7-424F-B59A-431BE91AD5F2}"/>
              </a:ext>
            </a:extLst>
          </p:cNvPr>
          <p:cNvSpPr txBox="1"/>
          <p:nvPr/>
        </p:nvSpPr>
        <p:spPr>
          <a:xfrm>
            <a:off x="1763486" y="2463282"/>
            <a:ext cx="7156579" cy="41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-Update maven project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-Right Click -&gt; Run as -&gt;Java Application</a:t>
            </a:r>
          </a:p>
        </p:txBody>
      </p:sp>
    </p:spTree>
    <p:extLst>
      <p:ext uri="{BB962C8B-B14F-4D97-AF65-F5344CB8AC3E}">
        <p14:creationId xmlns:p14="http://schemas.microsoft.com/office/powerpoint/2010/main" val="1843219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Run as Java Application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6B430-F94B-49B1-8318-B44868EA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425765"/>
            <a:ext cx="6477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85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Hibernate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learned about </a:t>
            </a:r>
            <a:r>
              <a:rPr lang="en-US" dirty="0" err="1">
                <a:sym typeface="Wingdings" pitchFamily="2" charset="2"/>
              </a:rPr>
              <a:t>DataSorces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learned annotations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61658" y="3181789"/>
            <a:ext cx="5290456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8.</a:t>
            </a:r>
            <a:r>
              <a:rPr lang="en-US" dirty="0"/>
              <a:t>Hibernate</a:t>
            </a:r>
            <a:br>
              <a:rPr lang="en-U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What is a Hibernate?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586205" y="4173744"/>
            <a:ext cx="9377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Hibernate ORM (Hibernate in short) is an object-relational mapping tool for the Java programming language. It provides a framework for mapping an object-oriented domain model to a relational database. Hibernate handles object-relational impedance mismatch problems by replacing direct, persistent database accesses with high-level object handling functions</a:t>
            </a:r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Hibernate Architecture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C85D9-2567-4E6F-B94B-513B527B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2135394"/>
            <a:ext cx="61626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63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973739" y="1045029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Hibernate Features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841241" y="2098689"/>
            <a:ext cx="850951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9A8B"/>
                </a:solidFill>
              </a:rPr>
              <a:t>SessionFactory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The </a:t>
            </a:r>
            <a:r>
              <a:rPr lang="en-US" sz="1600" dirty="0" err="1"/>
              <a:t>SessionFactory</a:t>
            </a:r>
            <a:r>
              <a:rPr lang="en-US" sz="1600" dirty="0"/>
              <a:t> is a factory of session and client of </a:t>
            </a:r>
            <a:r>
              <a:rPr lang="en-US" sz="1600" dirty="0" err="1"/>
              <a:t>ConnectionProvider</a:t>
            </a:r>
            <a:r>
              <a:rPr lang="en-US" sz="1600" dirty="0"/>
              <a:t>. The </a:t>
            </a:r>
            <a:r>
              <a:rPr lang="en-US" sz="1600" dirty="0" err="1"/>
              <a:t>org.hibernate.SessionFactory</a:t>
            </a:r>
            <a:r>
              <a:rPr lang="en-US" sz="1600" dirty="0"/>
              <a:t> interface provides factory method to get the object of Session.</a:t>
            </a:r>
          </a:p>
          <a:p>
            <a:r>
              <a:rPr lang="en-US" sz="1600" b="1" dirty="0">
                <a:solidFill>
                  <a:srgbClr val="009A8B"/>
                </a:solidFill>
              </a:rPr>
              <a:t>Session</a:t>
            </a:r>
          </a:p>
          <a:p>
            <a:r>
              <a:rPr lang="en-US" sz="1600" dirty="0"/>
              <a:t>The session object provides an interface between the application and data stored in the database. It is a short-lived object and wraps the JDBC connection. It is factory of Transaction, Query and </a:t>
            </a:r>
            <a:r>
              <a:rPr lang="en-US" sz="1600" dirty="0" err="1"/>
              <a:t>Criteria.The</a:t>
            </a:r>
            <a:r>
              <a:rPr lang="en-US" sz="1600" dirty="0"/>
              <a:t> </a:t>
            </a:r>
            <a:r>
              <a:rPr lang="en-US" sz="1600" dirty="0" err="1"/>
              <a:t>org.hibernate.Session</a:t>
            </a:r>
            <a:r>
              <a:rPr lang="en-US" sz="1600" dirty="0"/>
              <a:t> interface provides methods to insert, update and delete the object. </a:t>
            </a:r>
          </a:p>
          <a:p>
            <a:r>
              <a:rPr lang="en-US" sz="1600" b="1" dirty="0">
                <a:solidFill>
                  <a:srgbClr val="009A8B"/>
                </a:solidFill>
              </a:rPr>
              <a:t>Transaction</a:t>
            </a:r>
          </a:p>
          <a:p>
            <a:r>
              <a:rPr lang="en-US" sz="1600" dirty="0"/>
              <a:t>The transaction object specifies the atomic unit of work. It is optional. The </a:t>
            </a:r>
            <a:r>
              <a:rPr lang="en-US" sz="1600" dirty="0" err="1"/>
              <a:t>org.hibernate.Transaction</a:t>
            </a:r>
            <a:r>
              <a:rPr lang="en-US" sz="1600" dirty="0"/>
              <a:t> interface provides methods for transaction management.</a:t>
            </a:r>
          </a:p>
          <a:p>
            <a:r>
              <a:rPr lang="en-US" sz="1600" b="1" dirty="0" err="1">
                <a:solidFill>
                  <a:srgbClr val="009A8B"/>
                </a:solidFill>
              </a:rPr>
              <a:t>ConnectionProvider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It is a factory of JDBC connections. It abstracts the application from </a:t>
            </a:r>
            <a:r>
              <a:rPr lang="en-US" sz="1600" dirty="0" err="1"/>
              <a:t>DriverManager</a:t>
            </a:r>
            <a:r>
              <a:rPr lang="en-US" sz="1600" dirty="0"/>
              <a:t> or </a:t>
            </a:r>
            <a:r>
              <a:rPr lang="en-US" sz="1600" dirty="0" err="1"/>
              <a:t>DataSource</a:t>
            </a:r>
            <a:r>
              <a:rPr lang="en-US" sz="1600" dirty="0"/>
              <a:t>. It is optional.</a:t>
            </a:r>
          </a:p>
          <a:p>
            <a:r>
              <a:rPr lang="en-US" sz="1600" b="1" dirty="0" err="1">
                <a:solidFill>
                  <a:srgbClr val="009A8B"/>
                </a:solidFill>
              </a:rPr>
              <a:t>TransactionFactory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It is a factory of Transaction. It is optional.</a:t>
            </a:r>
          </a:p>
        </p:txBody>
      </p:sp>
    </p:spTree>
    <p:extLst>
      <p:ext uri="{BB962C8B-B14F-4D97-AF65-F5344CB8AC3E}">
        <p14:creationId xmlns:p14="http://schemas.microsoft.com/office/powerpoint/2010/main" val="13794144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Data Access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5E823B-A94B-4BAC-94A4-E8B8C453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1081087"/>
            <a:ext cx="34861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017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Creating a spring boot-</a:t>
            </a:r>
            <a:r>
              <a:rPr lang="en-US" sz="3200" b="1" dirty="0" err="1"/>
              <a:t>jpa</a:t>
            </a:r>
            <a:r>
              <a:rPr lang="en-US" sz="3200" b="1" dirty="0"/>
              <a:t>-hibernate project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https://start.spring.io/</a:t>
            </a:r>
            <a:r>
              <a:rPr lang="en-US" dirty="0"/>
              <a:t> </a:t>
            </a:r>
          </a:p>
          <a:p>
            <a:r>
              <a:rPr lang="en-US" dirty="0"/>
              <a:t>Click </a:t>
            </a:r>
            <a:r>
              <a:rPr lang="en-US" b="1" dirty="0"/>
              <a:t>Switch to full version</a:t>
            </a:r>
            <a:r>
              <a:rPr lang="en-US" dirty="0"/>
              <a:t> link to see all the options</a:t>
            </a:r>
          </a:p>
          <a:p>
            <a:r>
              <a:rPr lang="en-US" dirty="0"/>
              <a:t>Enter </a:t>
            </a:r>
            <a:r>
              <a:rPr lang="en-US" b="1" dirty="0"/>
              <a:t>Artifact</a:t>
            </a:r>
            <a:r>
              <a:rPr lang="en-US" dirty="0"/>
              <a:t> as “&lt;</a:t>
            </a:r>
            <a:r>
              <a:rPr lang="en-US" dirty="0" err="1"/>
              <a:t>project_name</a:t>
            </a:r>
            <a:r>
              <a:rPr lang="en-US" dirty="0"/>
              <a:t>”</a:t>
            </a:r>
          </a:p>
          <a:p>
            <a:r>
              <a:rPr lang="en-US" dirty="0"/>
              <a:t>Change </a:t>
            </a:r>
            <a:r>
              <a:rPr lang="en-US" b="1" dirty="0"/>
              <a:t>Package Name</a:t>
            </a:r>
            <a:r>
              <a:rPr lang="en-US" dirty="0"/>
              <a:t> to “com.&lt;</a:t>
            </a:r>
            <a:r>
              <a:rPr lang="en-US" dirty="0" err="1"/>
              <a:t>youre_name</a:t>
            </a:r>
            <a:r>
              <a:rPr lang="en-US" dirty="0"/>
              <a:t>&gt;”</a:t>
            </a:r>
          </a:p>
          <a:p>
            <a:r>
              <a:rPr lang="en-US" dirty="0"/>
              <a:t>Select </a:t>
            </a:r>
            <a:r>
              <a:rPr lang="en-US" b="1" dirty="0"/>
              <a:t>Web</a:t>
            </a:r>
            <a:r>
              <a:rPr lang="en-US" dirty="0"/>
              <a:t>, </a:t>
            </a:r>
            <a:r>
              <a:rPr lang="en-US" b="1" dirty="0"/>
              <a:t>JPA</a:t>
            </a:r>
            <a:r>
              <a:rPr lang="en-US" dirty="0"/>
              <a:t> and </a:t>
            </a:r>
            <a:r>
              <a:rPr lang="en-US" b="1" dirty="0" err="1"/>
              <a:t>Mysql</a:t>
            </a:r>
            <a:r>
              <a:rPr lang="en-US" dirty="0"/>
              <a:t> dependencies.</a:t>
            </a:r>
          </a:p>
          <a:p>
            <a:r>
              <a:rPr lang="en-US" dirty="0"/>
              <a:t>Click </a:t>
            </a:r>
            <a:r>
              <a:rPr lang="en-US" b="1" dirty="0"/>
              <a:t>Generate Project</a:t>
            </a:r>
            <a:r>
              <a:rPr lang="en-US" dirty="0"/>
              <a:t> to download the project.</a:t>
            </a:r>
          </a:p>
          <a:p>
            <a:r>
              <a:rPr lang="en-US" dirty="0"/>
              <a:t>In Project Explorer </a:t>
            </a:r>
            <a:r>
              <a:rPr lang="en-US" dirty="0" err="1"/>
              <a:t>rightclick</a:t>
            </a:r>
            <a:r>
              <a:rPr lang="en-US" dirty="0"/>
              <a:t> and import </a:t>
            </a:r>
          </a:p>
          <a:p>
            <a:r>
              <a:rPr lang="en-US" dirty="0"/>
              <a:t>Import from folder or archive</a:t>
            </a:r>
          </a:p>
          <a:p>
            <a:r>
              <a:rPr lang="en-US" dirty="0"/>
              <a:t>Update maven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45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SBA Main Class</a:t>
            </a:r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5346E-BEB7-4676-AB7B-33073E62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2305050"/>
            <a:ext cx="52387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50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Edit </a:t>
            </a:r>
            <a:r>
              <a:rPr lang="en-US" sz="3200" b="1" dirty="0" err="1"/>
              <a:t>application.properties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4DF79-C2AF-4D0A-9263-05B1B0A5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7" y="2090737"/>
            <a:ext cx="63722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66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7480</TotalTime>
  <Words>302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8.Hibernate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434</cp:revision>
  <cp:lastPrinted>2017-07-25T10:57:19Z</cp:lastPrinted>
  <dcterms:created xsi:type="dcterms:W3CDTF">2015-10-30T16:06:22Z</dcterms:created>
  <dcterms:modified xsi:type="dcterms:W3CDTF">2019-03-11T12:27:03Z</dcterms:modified>
</cp:coreProperties>
</file>